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omica" panose="020B0604020202020204" charset="0"/>
      <p:regular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7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svg"/><Relationship Id="rId5" Type="http://schemas.openxmlformats.org/officeDocument/2006/relationships/image" Target="../media/image6.svg"/><Relationship Id="rId10" Type="http://schemas.openxmlformats.org/officeDocument/2006/relationships/image" Target="../media/image19.png"/><Relationship Id="rId4" Type="http://schemas.openxmlformats.org/officeDocument/2006/relationships/image" Target="../media/image5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7623" y="4417887"/>
            <a:ext cx="14952754" cy="1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35"/>
              </a:lnSpc>
            </a:pPr>
            <a:r>
              <a:rPr lang="en-US" sz="5690" spc="-182">
                <a:solidFill>
                  <a:srgbClr val="022033"/>
                </a:solidFill>
                <a:latin typeface="Comica"/>
              </a:rPr>
              <a:t>JUSTIFICACIÓN DE LA EXISTENCIA DE LAS BASES DE DATOS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611462" y="1584850"/>
            <a:ext cx="5065076" cy="140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8"/>
              </a:lnSpc>
            </a:pPr>
            <a:r>
              <a:rPr lang="en-US" sz="4245" spc="437">
                <a:solidFill>
                  <a:srgbClr val="022033"/>
                </a:solidFill>
                <a:latin typeface="Roboto"/>
              </a:rPr>
              <a:t>BASES DE DATOS</a:t>
            </a:r>
          </a:p>
        </p:txBody>
      </p:sp>
      <p:sp>
        <p:nvSpPr>
          <p:cNvPr id="4" name="Freeform 4"/>
          <p:cNvSpPr/>
          <p:nvPr/>
        </p:nvSpPr>
        <p:spPr>
          <a:xfrm rot="2003101">
            <a:off x="-3298647" y="-386579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2003101">
            <a:off x="16464806" y="341401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813916">
            <a:off x="-2916636" y="4846793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3299222">
            <a:off x="13481601" y="-533519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-7643598" flipH="1" flipV="1">
            <a:off x="8344729" y="772601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6597293" y="9500103"/>
                </a:moveTo>
                <a:lnTo>
                  <a:pt x="0" y="9500103"/>
                </a:lnTo>
                <a:lnTo>
                  <a:pt x="0" y="0"/>
                </a:lnTo>
                <a:lnTo>
                  <a:pt x="6597293" y="0"/>
                </a:lnTo>
                <a:lnTo>
                  <a:pt x="6597293" y="95001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858296">
            <a:off x="2567670" y="8247910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 rot="1858296">
            <a:off x="5046823" y="-696910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7851611" y="6799655"/>
            <a:ext cx="2584777" cy="751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8"/>
              </a:lnSpc>
            </a:pPr>
            <a:r>
              <a:rPr lang="en-US" sz="4245" spc="437" dirty="0">
                <a:solidFill>
                  <a:srgbClr val="022033"/>
                </a:solidFill>
                <a:latin typeface="Roboto"/>
              </a:rPr>
              <a:t>GRUPO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86795" y="2964986"/>
            <a:ext cx="12714409" cy="3981506"/>
            <a:chOff x="0" y="0"/>
            <a:chExt cx="3348651" cy="104862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48651" cy="1048627"/>
            </a:xfrm>
            <a:custGeom>
              <a:avLst/>
              <a:gdLst/>
              <a:ahLst/>
              <a:cxnLst/>
              <a:rect l="l" t="t" r="r" b="b"/>
              <a:pathLst>
                <a:path w="3348651" h="1048627">
                  <a:moveTo>
                    <a:pt x="0" y="0"/>
                  </a:moveTo>
                  <a:lnTo>
                    <a:pt x="3348651" y="0"/>
                  </a:lnTo>
                  <a:lnTo>
                    <a:pt x="3348651" y="1048627"/>
                  </a:lnTo>
                  <a:lnTo>
                    <a:pt x="0" y="1048627"/>
                  </a:lnTo>
                  <a:close/>
                </a:path>
              </a:pathLst>
            </a:custGeom>
            <a:solidFill>
              <a:srgbClr val="E8E9FE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90733"/>
              <a:ext cx="3319995" cy="722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endParaRPr lang="en-US" sz="2899" dirty="0">
                <a:solidFill>
                  <a:srgbClr val="000000"/>
                </a:solidFill>
                <a:latin typeface="Comica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11560" y="812905"/>
            <a:ext cx="14864881" cy="168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79"/>
              </a:lnSpc>
            </a:pPr>
            <a:r>
              <a:rPr lang="en-US" sz="11608" spc="-963">
                <a:solidFill>
                  <a:srgbClr val="022033"/>
                </a:solidFill>
                <a:latin typeface="Comica"/>
              </a:rPr>
              <a:t>DEFINICIÓN BBDD</a:t>
            </a:r>
          </a:p>
        </p:txBody>
      </p:sp>
      <p:sp>
        <p:nvSpPr>
          <p:cNvPr id="6" name="Freeform 6"/>
          <p:cNvSpPr/>
          <p:nvPr/>
        </p:nvSpPr>
        <p:spPr>
          <a:xfrm rot="-2040061">
            <a:off x="-3717814" y="5844044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813916">
            <a:off x="16275478" y="295971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813916">
            <a:off x="-2269947" y="-6205288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-4081259">
            <a:off x="12621347" y="-648819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7112985" y="7532956"/>
            <a:ext cx="3358590" cy="2754044"/>
          </a:xfrm>
          <a:custGeom>
            <a:avLst/>
            <a:gdLst/>
            <a:ahLst/>
            <a:cxnLst/>
            <a:rect l="l" t="t" r="r" b="b"/>
            <a:pathLst>
              <a:path w="3358590" h="2754044">
                <a:moveTo>
                  <a:pt x="0" y="0"/>
                </a:moveTo>
                <a:lnTo>
                  <a:pt x="3358590" y="0"/>
                </a:lnTo>
                <a:lnTo>
                  <a:pt x="3358590" y="2754044"/>
                </a:lnTo>
                <a:lnTo>
                  <a:pt x="0" y="2754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372A35D6-2A50-52F9-5564-085A9600FC29}"/>
              </a:ext>
            </a:extLst>
          </p:cNvPr>
          <p:cNvSpPr txBox="1"/>
          <p:nvPr/>
        </p:nvSpPr>
        <p:spPr>
          <a:xfrm>
            <a:off x="2874736" y="4040608"/>
            <a:ext cx="12363136" cy="1610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00" dirty="0">
                <a:solidFill>
                  <a:srgbClr val="000000"/>
                </a:solidFill>
                <a:latin typeface="Comica"/>
              </a:rPr>
              <a:t>Es un conjunto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estructurado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de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datos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que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están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almacenados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digitalmente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de forma que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su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acceso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gestión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y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actualización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 sea </a:t>
            </a:r>
            <a:r>
              <a:rPr lang="en-US" sz="2800" dirty="0" err="1">
                <a:solidFill>
                  <a:srgbClr val="000000"/>
                </a:solidFill>
                <a:latin typeface="Comica"/>
              </a:rPr>
              <a:t>eficaz</a:t>
            </a:r>
            <a:r>
              <a:rPr lang="en-US" sz="2800" dirty="0">
                <a:solidFill>
                  <a:srgbClr val="000000"/>
                </a:solidFill>
                <a:latin typeface="Comica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16868">
            <a:off x="-3988327" y="-446360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>
            <a:off x="1028700" y="3155721"/>
            <a:ext cx="8115300" cy="2139488"/>
          </a:xfrm>
          <a:custGeom>
            <a:avLst/>
            <a:gdLst/>
            <a:ahLst/>
            <a:cxnLst/>
            <a:rect l="l" t="t" r="r" b="b"/>
            <a:pathLst>
              <a:path w="8115300" h="2139488">
                <a:moveTo>
                  <a:pt x="0" y="0"/>
                </a:moveTo>
                <a:lnTo>
                  <a:pt x="8115300" y="0"/>
                </a:lnTo>
                <a:lnTo>
                  <a:pt x="8115300" y="2139488"/>
                </a:lnTo>
                <a:lnTo>
                  <a:pt x="0" y="213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9544050" y="3197644"/>
            <a:ext cx="7956283" cy="2097565"/>
          </a:xfrm>
          <a:custGeom>
            <a:avLst/>
            <a:gdLst/>
            <a:ahLst/>
            <a:cxnLst/>
            <a:rect l="l" t="t" r="r" b="b"/>
            <a:pathLst>
              <a:path w="7956283" h="2097565">
                <a:moveTo>
                  <a:pt x="0" y="0"/>
                </a:moveTo>
                <a:lnTo>
                  <a:pt x="7956283" y="0"/>
                </a:lnTo>
                <a:lnTo>
                  <a:pt x="7956283" y="2097565"/>
                </a:lnTo>
                <a:lnTo>
                  <a:pt x="0" y="20975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28700" y="6458869"/>
            <a:ext cx="8115300" cy="2139488"/>
          </a:xfrm>
          <a:custGeom>
            <a:avLst/>
            <a:gdLst/>
            <a:ahLst/>
            <a:cxnLst/>
            <a:rect l="l" t="t" r="r" b="b"/>
            <a:pathLst>
              <a:path w="8115300" h="2139488">
                <a:moveTo>
                  <a:pt x="0" y="0"/>
                </a:moveTo>
                <a:lnTo>
                  <a:pt x="8115300" y="0"/>
                </a:lnTo>
                <a:lnTo>
                  <a:pt x="8115300" y="2139488"/>
                </a:lnTo>
                <a:lnTo>
                  <a:pt x="0" y="21394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2003101">
            <a:off x="16346113" y="4669948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>
            <a:off x="9544050" y="6458869"/>
            <a:ext cx="8115300" cy="2139488"/>
          </a:xfrm>
          <a:custGeom>
            <a:avLst/>
            <a:gdLst/>
            <a:ahLst/>
            <a:cxnLst/>
            <a:rect l="l" t="t" r="r" b="b"/>
            <a:pathLst>
              <a:path w="8115300" h="2139488">
                <a:moveTo>
                  <a:pt x="0" y="0"/>
                </a:moveTo>
                <a:lnTo>
                  <a:pt x="8115300" y="0"/>
                </a:lnTo>
                <a:lnTo>
                  <a:pt x="8115300" y="2139488"/>
                </a:lnTo>
                <a:lnTo>
                  <a:pt x="0" y="213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>
            <a:off x="14885680" y="1240676"/>
            <a:ext cx="2021640" cy="1915045"/>
          </a:xfrm>
          <a:custGeom>
            <a:avLst/>
            <a:gdLst/>
            <a:ahLst/>
            <a:cxnLst/>
            <a:rect l="l" t="t" r="r" b="b"/>
            <a:pathLst>
              <a:path w="2021640" h="1915045">
                <a:moveTo>
                  <a:pt x="0" y="0"/>
                </a:moveTo>
                <a:lnTo>
                  <a:pt x="2021640" y="0"/>
                </a:lnTo>
                <a:lnTo>
                  <a:pt x="2021640" y="1915045"/>
                </a:lnTo>
                <a:lnTo>
                  <a:pt x="0" y="19150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>
            <a:off x="8140982" y="8586219"/>
            <a:ext cx="2273159" cy="1954917"/>
          </a:xfrm>
          <a:custGeom>
            <a:avLst/>
            <a:gdLst/>
            <a:ahLst/>
            <a:cxnLst/>
            <a:rect l="l" t="t" r="r" b="b"/>
            <a:pathLst>
              <a:path w="2273159" h="1954917">
                <a:moveTo>
                  <a:pt x="0" y="0"/>
                </a:moveTo>
                <a:lnTo>
                  <a:pt x="2273159" y="0"/>
                </a:lnTo>
                <a:lnTo>
                  <a:pt x="2273159" y="1954917"/>
                </a:lnTo>
                <a:lnTo>
                  <a:pt x="0" y="19549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5456869" y="1144368"/>
            <a:ext cx="7374262" cy="945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79"/>
              </a:lnSpc>
            </a:pPr>
            <a:r>
              <a:rPr lang="en-US" sz="6499" spc="-539">
                <a:solidFill>
                  <a:srgbClr val="022033"/>
                </a:solidFill>
                <a:latin typeface="Comica"/>
              </a:rPr>
              <a:t>CARACTERÍSTICAS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36640" y="3424430"/>
            <a:ext cx="2538017" cy="4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Comica"/>
              </a:rPr>
              <a:t>ACCESO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13319" y="3424430"/>
            <a:ext cx="3817745" cy="43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969" spc="166">
                <a:solidFill>
                  <a:srgbClr val="022033"/>
                </a:solidFill>
                <a:latin typeface="Comica"/>
              </a:rPr>
              <a:t>MANTENIMIENTO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13918" y="6626238"/>
            <a:ext cx="3216547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 dirty="0">
                <a:solidFill>
                  <a:srgbClr val="022033"/>
                </a:solidFill>
                <a:latin typeface="Comica"/>
              </a:rPr>
              <a:t>MANIPULACIÓN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17316" y="6626238"/>
            <a:ext cx="2538017" cy="401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2"/>
              </a:lnSpc>
            </a:pPr>
            <a:r>
              <a:rPr lang="en-US" sz="2730" spc="152">
                <a:solidFill>
                  <a:srgbClr val="022033"/>
                </a:solidFill>
                <a:latin typeface="Comica"/>
              </a:rPr>
              <a:t>INTEGRIDAD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4662" y="3996690"/>
            <a:ext cx="5961972" cy="114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 spc="117">
                <a:solidFill>
                  <a:srgbClr val="022033"/>
                </a:solidFill>
                <a:latin typeface="Comica"/>
              </a:rPr>
              <a:t>PUEDEN CONCURRIR USUARIOS Y APLICACIONES DE MANERA CONTROLADA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14141" y="4082513"/>
            <a:ext cx="6216101" cy="80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65"/>
              </a:lnSpc>
              <a:spcBef>
                <a:spcPct val="0"/>
              </a:spcBef>
            </a:pPr>
            <a:r>
              <a:rPr lang="en-US" sz="2189" spc="122">
                <a:solidFill>
                  <a:srgbClr val="022033"/>
                </a:solidFill>
                <a:latin typeface="Comica"/>
              </a:rPr>
              <a:t>REQUIERE ACTUALIZACIONES DE  SOFTWARE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17838" y="7439409"/>
            <a:ext cx="7241462" cy="77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117" dirty="0">
                <a:solidFill>
                  <a:srgbClr val="022033"/>
                </a:solidFill>
                <a:latin typeface="Comica"/>
              </a:rPr>
              <a:t>EL USO DE CONSULTAS PERMITE OBTENER Y FILTRAR GRANDES CANTIDADES DE DATOS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7439409"/>
            <a:ext cx="7958695" cy="1076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117" dirty="0">
                <a:solidFill>
                  <a:srgbClr val="022033"/>
                </a:solidFill>
                <a:latin typeface="Comica"/>
              </a:rPr>
              <a:t>UTILIZAN RESTRICCIONES (CLAVES PRIMARIAS Y FORÁNEAS), QUE MANTIENEN LA COHERENCIA DE LOS DATOS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03101">
            <a:off x="16464806" y="341401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-7643598" flipH="1" flipV="1">
            <a:off x="8344729" y="7726016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6597293" y="9500103"/>
                </a:moveTo>
                <a:lnTo>
                  <a:pt x="0" y="9500103"/>
                </a:lnTo>
                <a:lnTo>
                  <a:pt x="0" y="0"/>
                </a:lnTo>
                <a:lnTo>
                  <a:pt x="6597293" y="0"/>
                </a:lnTo>
                <a:lnTo>
                  <a:pt x="6597293" y="950010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1858296">
            <a:off x="2567670" y="8247910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813916">
            <a:off x="-2916636" y="4846793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2003101">
            <a:off x="-3298647" y="-386579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5456869" y="1055085"/>
            <a:ext cx="7374262" cy="1575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19"/>
              </a:lnSpc>
            </a:pPr>
            <a:r>
              <a:rPr lang="en-US" sz="5999" spc="-497">
                <a:solidFill>
                  <a:srgbClr val="022033"/>
                </a:solidFill>
                <a:latin typeface="Comica"/>
              </a:rPr>
              <a:t>MOTIVACIÓN  PARA INFORMATIZAR</a:t>
            </a:r>
          </a:p>
        </p:txBody>
      </p:sp>
      <p:sp>
        <p:nvSpPr>
          <p:cNvPr id="8" name="Freeform 8"/>
          <p:cNvSpPr/>
          <p:nvPr/>
        </p:nvSpPr>
        <p:spPr>
          <a:xfrm rot="-3299222">
            <a:off x="13342853" y="-5326711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858296">
            <a:off x="5076496" y="-7333860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0"/>
          <p:cNvSpPr/>
          <p:nvPr/>
        </p:nvSpPr>
        <p:spPr>
          <a:xfrm>
            <a:off x="7541144" y="3186519"/>
            <a:ext cx="3116960" cy="2544573"/>
          </a:xfrm>
          <a:custGeom>
            <a:avLst/>
            <a:gdLst/>
            <a:ahLst/>
            <a:cxnLst/>
            <a:rect l="l" t="t" r="r" b="b"/>
            <a:pathLst>
              <a:path w="3116960" h="2544573">
                <a:moveTo>
                  <a:pt x="0" y="0"/>
                </a:moveTo>
                <a:lnTo>
                  <a:pt x="3116960" y="0"/>
                </a:lnTo>
                <a:lnTo>
                  <a:pt x="3116960" y="2544573"/>
                </a:lnTo>
                <a:lnTo>
                  <a:pt x="0" y="25445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TextBox 11"/>
          <p:cNvSpPr txBox="1"/>
          <p:nvPr/>
        </p:nvSpPr>
        <p:spPr>
          <a:xfrm>
            <a:off x="2375175" y="3301670"/>
            <a:ext cx="2992943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>
                <a:solidFill>
                  <a:srgbClr val="022033"/>
                </a:solidFill>
                <a:latin typeface="Comica"/>
              </a:rPr>
              <a:t>EFICIENCIA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102370" y="6080319"/>
            <a:ext cx="3649009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>
                <a:solidFill>
                  <a:srgbClr val="022033"/>
                </a:solidFill>
                <a:latin typeface="Comica"/>
              </a:rPr>
              <a:t>SEGURIDAD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31131" y="3289394"/>
            <a:ext cx="4315978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spc="167">
                <a:solidFill>
                  <a:srgbClr val="022033"/>
                </a:solidFill>
                <a:latin typeface="Comica"/>
              </a:rPr>
              <a:t>COMPETITIVIDAD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endParaRPr lang="en-US" sz="2999" spc="167">
              <a:solidFill>
                <a:srgbClr val="022033"/>
              </a:solidFill>
              <a:latin typeface="Comic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208792" y="7573521"/>
            <a:ext cx="3870416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>
                <a:solidFill>
                  <a:srgbClr val="022033"/>
                </a:solidFill>
                <a:latin typeface="Comica"/>
              </a:rPr>
              <a:t>SOSTENIBILIDAD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24545" y="6080319"/>
            <a:ext cx="3649008" cy="480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spc="168" dirty="0">
                <a:solidFill>
                  <a:srgbClr val="022033"/>
                </a:solidFill>
                <a:latin typeface="Comica"/>
              </a:rPr>
              <a:t>ESCALABILIDAD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9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45446" y="-382367"/>
            <a:ext cx="9289446" cy="11051733"/>
            <a:chOff x="0" y="0"/>
            <a:chExt cx="2446603" cy="29107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6603" cy="2910745"/>
            </a:xfrm>
            <a:custGeom>
              <a:avLst/>
              <a:gdLst/>
              <a:ahLst/>
              <a:cxnLst/>
              <a:rect l="l" t="t" r="r" b="b"/>
              <a:pathLst>
                <a:path w="2446603" h="2910745">
                  <a:moveTo>
                    <a:pt x="0" y="0"/>
                  </a:moveTo>
                  <a:lnTo>
                    <a:pt x="2446603" y="0"/>
                  </a:lnTo>
                  <a:lnTo>
                    <a:pt x="2446603" y="2910745"/>
                  </a:lnTo>
                  <a:lnTo>
                    <a:pt x="0" y="29107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752716" y="3869089"/>
            <a:ext cx="2803705" cy="2548823"/>
          </a:xfrm>
          <a:custGeom>
            <a:avLst/>
            <a:gdLst/>
            <a:ahLst/>
            <a:cxnLst/>
            <a:rect l="l" t="t" r="r" b="b"/>
            <a:pathLst>
              <a:path w="2803705" h="2548823">
                <a:moveTo>
                  <a:pt x="0" y="0"/>
                </a:moveTo>
                <a:lnTo>
                  <a:pt x="2803705" y="0"/>
                </a:lnTo>
                <a:lnTo>
                  <a:pt x="2803705" y="2548822"/>
                </a:lnTo>
                <a:lnTo>
                  <a:pt x="0" y="25488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1449649" y="475494"/>
            <a:ext cx="5832197" cy="1173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52"/>
              </a:lnSpc>
            </a:pPr>
            <a:r>
              <a:rPr lang="en-US" sz="8100" spc="-672">
                <a:solidFill>
                  <a:srgbClr val="022033"/>
                </a:solidFill>
                <a:latin typeface="Comica"/>
              </a:rPr>
              <a:t>VENTAJAS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67236" y="475494"/>
            <a:ext cx="6752144" cy="1125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76"/>
              </a:lnSpc>
            </a:pPr>
            <a:r>
              <a:rPr lang="en-US" sz="7800" spc="-647">
                <a:solidFill>
                  <a:srgbClr val="022033"/>
                </a:solidFill>
                <a:latin typeface="Comica"/>
              </a:rPr>
              <a:t>DESVENTAJAS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52716" y="1544234"/>
            <a:ext cx="2782569" cy="97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6"/>
              </a:lnSpc>
            </a:pPr>
            <a:r>
              <a:rPr lang="en-US" sz="6724" spc="-558">
                <a:solidFill>
                  <a:srgbClr val="022033"/>
                </a:solidFill>
                <a:latin typeface="Comica"/>
              </a:rPr>
              <a:t>VS.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2892" y="2827498"/>
            <a:ext cx="7195689" cy="5948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spc="156" dirty="0">
                <a:solidFill>
                  <a:srgbClr val="022033"/>
                </a:solidFill>
                <a:latin typeface="Comica"/>
              </a:rPr>
              <a:t>NO OCUPA tanto </a:t>
            </a:r>
            <a:r>
              <a:rPr lang="en-US" sz="2800" spc="156" dirty="0" err="1">
                <a:solidFill>
                  <a:srgbClr val="022033"/>
                </a:solidFill>
                <a:latin typeface="Comica"/>
              </a:rPr>
              <a:t>espacio</a:t>
            </a:r>
            <a:r>
              <a:rPr lang="en-US" sz="2800" spc="156" dirty="0">
                <a:solidFill>
                  <a:srgbClr val="022033"/>
                </a:solidFill>
                <a:latin typeface="Comica"/>
              </a:rPr>
              <a:t> FÍSICO</a:t>
            </a:r>
          </a:p>
          <a:p>
            <a:pPr>
              <a:lnSpc>
                <a:spcPts val="3920"/>
              </a:lnSpc>
            </a:pPr>
            <a:endParaRPr lang="en-US" sz="2800" spc="156" dirty="0">
              <a:solidFill>
                <a:srgbClr val="022033"/>
              </a:solidFill>
              <a:latin typeface="Comica"/>
            </a:endParaRP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spc="156" dirty="0">
                <a:solidFill>
                  <a:srgbClr val="022033"/>
                </a:solidFill>
                <a:latin typeface="Comica"/>
              </a:rPr>
              <a:t>ACCESO RÁPIDO DE DATOS</a:t>
            </a:r>
          </a:p>
          <a:p>
            <a:pPr marL="302260" lvl="1">
              <a:lnSpc>
                <a:spcPts val="3920"/>
              </a:lnSpc>
            </a:pPr>
            <a:endParaRPr lang="en-US" sz="2800" spc="156" dirty="0">
              <a:solidFill>
                <a:srgbClr val="022033"/>
              </a:solidFill>
              <a:latin typeface="Comica"/>
            </a:endParaRP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spc="156" dirty="0">
                <a:solidFill>
                  <a:srgbClr val="022033"/>
                </a:solidFill>
                <a:latin typeface="Comica"/>
              </a:rPr>
              <a:t>PERMITE ENCRIPTAR LOS DATOS PARA DARLE MÁS SEGURIDAD</a:t>
            </a:r>
          </a:p>
          <a:p>
            <a:pPr>
              <a:lnSpc>
                <a:spcPts val="3920"/>
              </a:lnSpc>
            </a:pPr>
            <a:endParaRPr lang="en-US" sz="2800" spc="156" dirty="0">
              <a:solidFill>
                <a:srgbClr val="022033"/>
              </a:solidFill>
              <a:latin typeface="Comica"/>
            </a:endParaRP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 spc="156" dirty="0">
                <a:solidFill>
                  <a:srgbClr val="022033"/>
                </a:solidFill>
                <a:latin typeface="Comica"/>
              </a:rPr>
              <a:t>SUPONE UNA MEJORA MEDIOAMBIENTAL RESPECTO A LOS FICHEROS TRADICIONALES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66625" y="2827498"/>
            <a:ext cx="6656735" cy="5491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156" dirty="0">
                <a:solidFill>
                  <a:srgbClr val="022033"/>
                </a:solidFill>
                <a:latin typeface="Comica"/>
              </a:rPr>
              <a:t>RIESGO DE CAIDAS DE LA RED</a:t>
            </a: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156" dirty="0">
                <a:solidFill>
                  <a:srgbClr val="022033"/>
                </a:solidFill>
                <a:latin typeface="Comica"/>
              </a:rPr>
              <a:t>COMPLEJIDAD EN EL USO</a:t>
            </a: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156" dirty="0">
                <a:solidFill>
                  <a:srgbClr val="022033"/>
                </a:solidFill>
                <a:latin typeface="Comica"/>
              </a:rPr>
              <a:t>SUSCEPTIBLE A PÉRDIDAS DE DATOS</a:t>
            </a: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>
              <a:lnSpc>
                <a:spcPts val="3919"/>
              </a:lnSpc>
            </a:pPr>
            <a:endParaRPr lang="en-US" sz="2799" spc="156" dirty="0">
              <a:solidFill>
                <a:srgbClr val="022033"/>
              </a:solidFill>
              <a:latin typeface="Comica"/>
            </a:endParaRPr>
          </a:p>
          <a:p>
            <a:pPr marL="604519" lvl="1" indent="-302260">
              <a:lnSpc>
                <a:spcPts val="3919"/>
              </a:lnSpc>
              <a:buFont typeface="Arial"/>
              <a:buChar char="•"/>
            </a:pPr>
            <a:r>
              <a:rPr lang="en-US" sz="2799" spc="156" dirty="0">
                <a:solidFill>
                  <a:srgbClr val="022033"/>
                </a:solidFill>
                <a:latin typeface="Comica"/>
              </a:rPr>
              <a:t>DEPENDENCIA TECNOLÓGICA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7565" y="2851598"/>
            <a:ext cx="16552869" cy="470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536"/>
              </a:lnSpc>
            </a:pPr>
            <a:r>
              <a:rPr lang="en-US" sz="17973" spc="-1491">
                <a:solidFill>
                  <a:srgbClr val="022033"/>
                </a:solidFill>
                <a:latin typeface="Comica"/>
              </a:rPr>
              <a:t>¡MUCHAS GRACIAS!</a:t>
            </a:r>
          </a:p>
        </p:txBody>
      </p:sp>
      <p:sp>
        <p:nvSpPr>
          <p:cNvPr id="3" name="Freeform 3"/>
          <p:cNvSpPr/>
          <p:nvPr/>
        </p:nvSpPr>
        <p:spPr>
          <a:xfrm rot="2003101">
            <a:off x="-3298647" y="-386579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2003101">
            <a:off x="16464806" y="341401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813916">
            <a:off x="-2916636" y="4846793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 rot="-3299222">
            <a:off x="13481601" y="-5335199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4" y="0"/>
                </a:lnTo>
                <a:lnTo>
                  <a:pt x="6597294" y="9500103"/>
                </a:lnTo>
                <a:lnTo>
                  <a:pt x="0" y="9500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Freeform 7"/>
          <p:cNvSpPr/>
          <p:nvPr/>
        </p:nvSpPr>
        <p:spPr>
          <a:xfrm rot="-7643598" flipH="1" flipV="1">
            <a:off x="8344729" y="8338748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6597293" y="9500103"/>
                </a:moveTo>
                <a:lnTo>
                  <a:pt x="0" y="9500103"/>
                </a:lnTo>
                <a:lnTo>
                  <a:pt x="0" y="0"/>
                </a:lnTo>
                <a:lnTo>
                  <a:pt x="6597293" y="0"/>
                </a:lnTo>
                <a:lnTo>
                  <a:pt x="6597293" y="950010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8"/>
          <p:cNvSpPr/>
          <p:nvPr/>
        </p:nvSpPr>
        <p:spPr>
          <a:xfrm rot="-1316246">
            <a:off x="4021097" y="847186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9"/>
          <p:cNvSpPr/>
          <p:nvPr/>
        </p:nvSpPr>
        <p:spPr>
          <a:xfrm rot="1858296">
            <a:off x="5046823" y="-6969102"/>
            <a:ext cx="6597293" cy="9500102"/>
          </a:xfrm>
          <a:custGeom>
            <a:avLst/>
            <a:gdLst/>
            <a:ahLst/>
            <a:cxnLst/>
            <a:rect l="l" t="t" r="r" b="b"/>
            <a:pathLst>
              <a:path w="6597293" h="9500102">
                <a:moveTo>
                  <a:pt x="0" y="0"/>
                </a:moveTo>
                <a:lnTo>
                  <a:pt x="6597293" y="0"/>
                </a:lnTo>
                <a:lnTo>
                  <a:pt x="6597293" y="9500102"/>
                </a:lnTo>
                <a:lnTo>
                  <a:pt x="0" y="950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141</Words>
  <Application>Microsoft Office PowerPoint</Application>
  <PresentationFormat>Personalizado</PresentationFormat>
  <Paragraphs>40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Calibri</vt:lpstr>
      <vt:lpstr>Comica</vt:lpstr>
      <vt:lpstr>Roboto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Proyecto Trabajo Doodle Orgánico Multicolor</dc:title>
  <cp:lastModifiedBy>Marta Tirador</cp:lastModifiedBy>
  <cp:revision>9</cp:revision>
  <dcterms:created xsi:type="dcterms:W3CDTF">2006-08-16T00:00:00Z</dcterms:created>
  <dcterms:modified xsi:type="dcterms:W3CDTF">2023-09-22T06:38:11Z</dcterms:modified>
  <dc:identifier>DAFvDw9KpEA</dc:identifier>
</cp:coreProperties>
</file>